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98" r:id="rId3"/>
    <p:sldId id="258" r:id="rId4"/>
    <p:sldId id="302" r:id="rId5"/>
    <p:sldId id="301" r:id="rId6"/>
    <p:sldId id="259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752E754-587D-4FA3-9FCB-CDB1078295A9}">
          <p14:sldIdLst>
            <p14:sldId id="257"/>
            <p14:sldId id="298"/>
            <p14:sldId id="258"/>
            <p14:sldId id="302"/>
            <p14:sldId id="301"/>
          </p14:sldIdLst>
        </p14:section>
        <p14:section name="Sección sin título" id="{76654E60-DE1E-4F30-987B-7FC7871CA9DE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4343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E6B190-2109-4BE5-896E-C6DC14338AAA}" type="doc">
      <dgm:prSet loTypeId="urn:microsoft.com/office/officeart/2009/layout/CircleArrowProcess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6863245D-8041-44A8-96C3-6F7C81ED5445}">
      <dgm:prSet phldrT="[Texto]"/>
      <dgm:spPr/>
      <dgm:t>
        <a:bodyPr/>
        <a:lstStyle/>
        <a:p>
          <a:r>
            <a:rPr lang="es-MX" b="1" dirty="0"/>
            <a:t>Semana 1</a:t>
          </a:r>
          <a:endParaRPr lang="es-CO" b="1" dirty="0"/>
        </a:p>
      </dgm:t>
    </dgm:pt>
    <dgm:pt modelId="{BFB898D7-B06A-4E81-9F48-1BA1A913C5B2}" type="parTrans" cxnId="{40A961B1-D6D2-4459-BD65-F8DD984E1B61}">
      <dgm:prSet/>
      <dgm:spPr/>
      <dgm:t>
        <a:bodyPr/>
        <a:lstStyle/>
        <a:p>
          <a:endParaRPr lang="es-CO"/>
        </a:p>
      </dgm:t>
    </dgm:pt>
    <dgm:pt modelId="{4E437F7B-D265-48E4-901D-7D5D9EA79648}" type="sibTrans" cxnId="{40A961B1-D6D2-4459-BD65-F8DD984E1B61}">
      <dgm:prSet/>
      <dgm:spPr/>
      <dgm:t>
        <a:bodyPr/>
        <a:lstStyle/>
        <a:p>
          <a:endParaRPr lang="es-CO"/>
        </a:p>
      </dgm:t>
    </dgm:pt>
    <dgm:pt modelId="{A3345133-FC1F-4778-AAF1-871AD56EDC01}">
      <dgm:prSet phldrT="[Texto]"/>
      <dgm:spPr/>
      <dgm:t>
        <a:bodyPr/>
        <a:lstStyle/>
        <a:p>
          <a:r>
            <a:rPr lang="es-MX" b="1" dirty="0"/>
            <a:t>Semana 2</a:t>
          </a:r>
          <a:endParaRPr lang="es-CO" b="1" dirty="0"/>
        </a:p>
      </dgm:t>
    </dgm:pt>
    <dgm:pt modelId="{28AE537D-A0B9-46A6-8651-E5CAD0126729}" type="parTrans" cxnId="{0A19C1BF-0C1B-4B6F-94F3-8EEA1D4F9F39}">
      <dgm:prSet/>
      <dgm:spPr/>
      <dgm:t>
        <a:bodyPr/>
        <a:lstStyle/>
        <a:p>
          <a:endParaRPr lang="es-CO"/>
        </a:p>
      </dgm:t>
    </dgm:pt>
    <dgm:pt modelId="{B6947D29-F3E1-4343-A0F2-FCD7B24AE6CB}" type="sibTrans" cxnId="{0A19C1BF-0C1B-4B6F-94F3-8EEA1D4F9F39}">
      <dgm:prSet/>
      <dgm:spPr/>
      <dgm:t>
        <a:bodyPr/>
        <a:lstStyle/>
        <a:p>
          <a:endParaRPr lang="es-CO"/>
        </a:p>
      </dgm:t>
    </dgm:pt>
    <dgm:pt modelId="{70F1E81B-D52B-4318-900E-3F897B0C9101}">
      <dgm:prSet phldrT="[Texto]"/>
      <dgm:spPr/>
      <dgm:t>
        <a:bodyPr/>
        <a:lstStyle/>
        <a:p>
          <a:r>
            <a:rPr lang="es-MX" b="1" dirty="0"/>
            <a:t>Semana 3</a:t>
          </a:r>
          <a:endParaRPr lang="es-CO" b="1" dirty="0"/>
        </a:p>
      </dgm:t>
    </dgm:pt>
    <dgm:pt modelId="{A303D50C-BE82-4654-86A0-A2F8FDEC13E1}" type="parTrans" cxnId="{3CC129DC-9A6C-44AF-982E-B24806D23778}">
      <dgm:prSet/>
      <dgm:spPr/>
      <dgm:t>
        <a:bodyPr/>
        <a:lstStyle/>
        <a:p>
          <a:endParaRPr lang="es-CO"/>
        </a:p>
      </dgm:t>
    </dgm:pt>
    <dgm:pt modelId="{50572468-E614-4140-ABEB-46CAB17433CD}" type="sibTrans" cxnId="{3CC129DC-9A6C-44AF-982E-B24806D23778}">
      <dgm:prSet/>
      <dgm:spPr/>
      <dgm:t>
        <a:bodyPr/>
        <a:lstStyle/>
        <a:p>
          <a:endParaRPr lang="es-CO"/>
        </a:p>
      </dgm:t>
    </dgm:pt>
    <dgm:pt modelId="{CBA8B12B-B138-42BE-B297-49B7377D8DA0}" type="pres">
      <dgm:prSet presAssocID="{71E6B190-2109-4BE5-896E-C6DC14338AA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933C91C8-495E-4C9C-BDD8-631B3D26381E}" type="pres">
      <dgm:prSet presAssocID="{6863245D-8041-44A8-96C3-6F7C81ED5445}" presName="Accent1" presStyleCnt="0"/>
      <dgm:spPr/>
    </dgm:pt>
    <dgm:pt modelId="{564DE958-5BC9-447E-8777-0FEBCD899E82}" type="pres">
      <dgm:prSet presAssocID="{6863245D-8041-44A8-96C3-6F7C81ED5445}" presName="Accent" presStyleLbl="node1" presStyleIdx="0" presStyleCnt="3"/>
      <dgm:spPr/>
    </dgm:pt>
    <dgm:pt modelId="{A7F75B74-23AD-472C-A9F5-B899DF8338B0}" type="pres">
      <dgm:prSet presAssocID="{6863245D-8041-44A8-96C3-6F7C81ED544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B2476710-06DC-48ED-8D4C-24EDA6D60E6E}" type="pres">
      <dgm:prSet presAssocID="{A3345133-FC1F-4778-AAF1-871AD56EDC01}" presName="Accent2" presStyleCnt="0"/>
      <dgm:spPr/>
    </dgm:pt>
    <dgm:pt modelId="{9E20CF15-F7BE-4AC8-AA0A-643E42138F35}" type="pres">
      <dgm:prSet presAssocID="{A3345133-FC1F-4778-AAF1-871AD56EDC01}" presName="Accent" presStyleLbl="node1" presStyleIdx="1" presStyleCnt="3"/>
      <dgm:spPr/>
    </dgm:pt>
    <dgm:pt modelId="{C1C59287-88D9-4212-BA20-4A0E1C246835}" type="pres">
      <dgm:prSet presAssocID="{A3345133-FC1F-4778-AAF1-871AD56EDC0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1DBB9FD-3A95-4FD8-976B-6F183035D3FC}" type="pres">
      <dgm:prSet presAssocID="{70F1E81B-D52B-4318-900E-3F897B0C9101}" presName="Accent3" presStyleCnt="0"/>
      <dgm:spPr/>
    </dgm:pt>
    <dgm:pt modelId="{BBD30476-FDB2-48E2-9324-610937E2385E}" type="pres">
      <dgm:prSet presAssocID="{70F1E81B-D52B-4318-900E-3F897B0C9101}" presName="Accent" presStyleLbl="node1" presStyleIdx="2" presStyleCnt="3"/>
      <dgm:spPr/>
    </dgm:pt>
    <dgm:pt modelId="{BA0C7330-3273-48AE-8953-777976B177FB}" type="pres">
      <dgm:prSet presAssocID="{70F1E81B-D52B-4318-900E-3F897B0C9101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AF80D01-81FE-4C49-ADBF-58B534BF39A3}" type="presOf" srcId="{A3345133-FC1F-4778-AAF1-871AD56EDC01}" destId="{C1C59287-88D9-4212-BA20-4A0E1C246835}" srcOrd="0" destOrd="0" presId="urn:microsoft.com/office/officeart/2009/layout/CircleArrowProcess"/>
    <dgm:cxn modelId="{81BB7539-7065-4ED4-9F7E-055B96BBE7CC}" type="presOf" srcId="{70F1E81B-D52B-4318-900E-3F897B0C9101}" destId="{BA0C7330-3273-48AE-8953-777976B177FB}" srcOrd="0" destOrd="0" presId="urn:microsoft.com/office/officeart/2009/layout/CircleArrowProcess"/>
    <dgm:cxn modelId="{AB6FC961-1399-4EB0-80D0-9B03CF682EF4}" type="presOf" srcId="{6863245D-8041-44A8-96C3-6F7C81ED5445}" destId="{A7F75B74-23AD-472C-A9F5-B899DF8338B0}" srcOrd="0" destOrd="0" presId="urn:microsoft.com/office/officeart/2009/layout/CircleArrowProcess"/>
    <dgm:cxn modelId="{1E0D7D98-ED95-4268-A067-8FCB21C25263}" type="presOf" srcId="{71E6B190-2109-4BE5-896E-C6DC14338AAA}" destId="{CBA8B12B-B138-42BE-B297-49B7377D8DA0}" srcOrd="0" destOrd="0" presId="urn:microsoft.com/office/officeart/2009/layout/CircleArrowProcess"/>
    <dgm:cxn modelId="{40A961B1-D6D2-4459-BD65-F8DD984E1B61}" srcId="{71E6B190-2109-4BE5-896E-C6DC14338AAA}" destId="{6863245D-8041-44A8-96C3-6F7C81ED5445}" srcOrd="0" destOrd="0" parTransId="{BFB898D7-B06A-4E81-9F48-1BA1A913C5B2}" sibTransId="{4E437F7B-D265-48E4-901D-7D5D9EA79648}"/>
    <dgm:cxn modelId="{0A19C1BF-0C1B-4B6F-94F3-8EEA1D4F9F39}" srcId="{71E6B190-2109-4BE5-896E-C6DC14338AAA}" destId="{A3345133-FC1F-4778-AAF1-871AD56EDC01}" srcOrd="1" destOrd="0" parTransId="{28AE537D-A0B9-46A6-8651-E5CAD0126729}" sibTransId="{B6947D29-F3E1-4343-A0F2-FCD7B24AE6CB}"/>
    <dgm:cxn modelId="{3CC129DC-9A6C-44AF-982E-B24806D23778}" srcId="{71E6B190-2109-4BE5-896E-C6DC14338AAA}" destId="{70F1E81B-D52B-4318-900E-3F897B0C9101}" srcOrd="2" destOrd="0" parTransId="{A303D50C-BE82-4654-86A0-A2F8FDEC13E1}" sibTransId="{50572468-E614-4140-ABEB-46CAB17433CD}"/>
    <dgm:cxn modelId="{0C158937-9559-4854-9571-345F36FC4F73}" type="presParOf" srcId="{CBA8B12B-B138-42BE-B297-49B7377D8DA0}" destId="{933C91C8-495E-4C9C-BDD8-631B3D26381E}" srcOrd="0" destOrd="0" presId="urn:microsoft.com/office/officeart/2009/layout/CircleArrowProcess"/>
    <dgm:cxn modelId="{3E349BCD-6EB1-43C4-8BAC-A33AD047506F}" type="presParOf" srcId="{933C91C8-495E-4C9C-BDD8-631B3D26381E}" destId="{564DE958-5BC9-447E-8777-0FEBCD899E82}" srcOrd="0" destOrd="0" presId="urn:microsoft.com/office/officeart/2009/layout/CircleArrowProcess"/>
    <dgm:cxn modelId="{4E4B36AD-8EC0-422A-A347-3FA5477FA9D2}" type="presParOf" srcId="{CBA8B12B-B138-42BE-B297-49B7377D8DA0}" destId="{A7F75B74-23AD-472C-A9F5-B899DF8338B0}" srcOrd="1" destOrd="0" presId="urn:microsoft.com/office/officeart/2009/layout/CircleArrowProcess"/>
    <dgm:cxn modelId="{E25CDB2F-C367-4EE0-B563-C21E0B8F8351}" type="presParOf" srcId="{CBA8B12B-B138-42BE-B297-49B7377D8DA0}" destId="{B2476710-06DC-48ED-8D4C-24EDA6D60E6E}" srcOrd="2" destOrd="0" presId="urn:microsoft.com/office/officeart/2009/layout/CircleArrowProcess"/>
    <dgm:cxn modelId="{1FCE6DE0-E457-4EE5-AC15-012F55D30F0C}" type="presParOf" srcId="{B2476710-06DC-48ED-8D4C-24EDA6D60E6E}" destId="{9E20CF15-F7BE-4AC8-AA0A-643E42138F35}" srcOrd="0" destOrd="0" presId="urn:microsoft.com/office/officeart/2009/layout/CircleArrowProcess"/>
    <dgm:cxn modelId="{73195F5F-64C1-4013-B7CB-0E2AD19427B8}" type="presParOf" srcId="{CBA8B12B-B138-42BE-B297-49B7377D8DA0}" destId="{C1C59287-88D9-4212-BA20-4A0E1C246835}" srcOrd="3" destOrd="0" presId="urn:microsoft.com/office/officeart/2009/layout/CircleArrowProcess"/>
    <dgm:cxn modelId="{9A1CE137-CD1E-4905-BF69-D7CA2E0AB8CA}" type="presParOf" srcId="{CBA8B12B-B138-42BE-B297-49B7377D8DA0}" destId="{E1DBB9FD-3A95-4FD8-976B-6F183035D3FC}" srcOrd="4" destOrd="0" presId="urn:microsoft.com/office/officeart/2009/layout/CircleArrowProcess"/>
    <dgm:cxn modelId="{3D6FABBC-3696-42A9-A07D-C51CA1C302EA}" type="presParOf" srcId="{E1DBB9FD-3A95-4FD8-976B-6F183035D3FC}" destId="{BBD30476-FDB2-48E2-9324-610937E2385E}" srcOrd="0" destOrd="0" presId="urn:microsoft.com/office/officeart/2009/layout/CircleArrowProcess"/>
    <dgm:cxn modelId="{1EB4263A-B41C-4DA8-98FF-917290754A4F}" type="presParOf" srcId="{CBA8B12B-B138-42BE-B297-49B7377D8DA0}" destId="{BA0C7330-3273-48AE-8953-777976B177FB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DE958-5BC9-447E-8777-0FEBCD899E82}">
      <dsp:nvSpPr>
        <dsp:cNvPr id="0" name=""/>
        <dsp:cNvSpPr/>
      </dsp:nvSpPr>
      <dsp:spPr>
        <a:xfrm>
          <a:off x="2182551" y="0"/>
          <a:ext cx="1792466" cy="179273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F75B74-23AD-472C-A9F5-B899DF8338B0}">
      <dsp:nvSpPr>
        <dsp:cNvPr id="0" name=""/>
        <dsp:cNvSpPr/>
      </dsp:nvSpPr>
      <dsp:spPr>
        <a:xfrm>
          <a:off x="2578745" y="647233"/>
          <a:ext cx="996038" cy="497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Semana 1</a:t>
          </a:r>
          <a:endParaRPr lang="es-CO" sz="1800" b="1" kern="1200" dirty="0"/>
        </a:p>
      </dsp:txBody>
      <dsp:txXfrm>
        <a:off x="2578745" y="647233"/>
        <a:ext cx="996038" cy="497900"/>
      </dsp:txXfrm>
    </dsp:sp>
    <dsp:sp modelId="{9E20CF15-F7BE-4AC8-AA0A-643E42138F35}">
      <dsp:nvSpPr>
        <dsp:cNvPr id="0" name=""/>
        <dsp:cNvSpPr/>
      </dsp:nvSpPr>
      <dsp:spPr>
        <a:xfrm>
          <a:off x="1684700" y="1030061"/>
          <a:ext cx="1792466" cy="179273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C59287-88D9-4212-BA20-4A0E1C246835}">
      <dsp:nvSpPr>
        <dsp:cNvPr id="0" name=""/>
        <dsp:cNvSpPr/>
      </dsp:nvSpPr>
      <dsp:spPr>
        <a:xfrm>
          <a:off x="2082913" y="1683252"/>
          <a:ext cx="996038" cy="497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Semana 2</a:t>
          </a:r>
          <a:endParaRPr lang="es-CO" sz="1800" b="1" kern="1200" dirty="0"/>
        </a:p>
      </dsp:txBody>
      <dsp:txXfrm>
        <a:off x="2082913" y="1683252"/>
        <a:ext cx="996038" cy="497900"/>
      </dsp:txXfrm>
    </dsp:sp>
    <dsp:sp modelId="{BBD30476-FDB2-48E2-9324-610937E2385E}">
      <dsp:nvSpPr>
        <dsp:cNvPr id="0" name=""/>
        <dsp:cNvSpPr/>
      </dsp:nvSpPr>
      <dsp:spPr>
        <a:xfrm>
          <a:off x="2310127" y="2183387"/>
          <a:ext cx="1540006" cy="154062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0C7330-3273-48AE-8953-777976B177FB}">
      <dsp:nvSpPr>
        <dsp:cNvPr id="0" name=""/>
        <dsp:cNvSpPr/>
      </dsp:nvSpPr>
      <dsp:spPr>
        <a:xfrm>
          <a:off x="2581101" y="2720762"/>
          <a:ext cx="996038" cy="497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/>
            <a:t>Semana 3</a:t>
          </a:r>
          <a:endParaRPr lang="es-CO" sz="1800" b="1" kern="1200" dirty="0"/>
        </a:p>
      </dsp:txBody>
      <dsp:txXfrm>
        <a:off x="2581101" y="2720762"/>
        <a:ext cx="996038" cy="497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FEFC0-03D9-44B1-82D8-3A15BFD494C8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10961-B872-4218-82F8-ED0229B11A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370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712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6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1912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10961-B872-4218-82F8-ED0229B11AF3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107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18/11/2024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skillsboost.google/public_profiles/c7e7936c-3e37-4bad-b822-74d40c49d0db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redly.com/go/p3Uwht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airoseoanes@unicesar.edu.co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0843" y="5148092"/>
            <a:ext cx="1139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ESPECIALIZACION EN INGENIERIA DE SOFTWARE</a:t>
            </a:r>
          </a:p>
          <a:p>
            <a:r>
              <a:rPr lang="es-ES" sz="2400" b="1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MODULO PATRONES DE DISEÑO DE SOFTWARE</a:t>
            </a:r>
            <a:endParaRPr lang="es-CO" sz="2400" b="1" dirty="0"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01" y="1512475"/>
            <a:ext cx="2551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DOCENTE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6BCA40-5E63-4666-B61E-950A09CACD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" y="2232987"/>
            <a:ext cx="1905001" cy="1938345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5F53470-EB51-4629-BF9A-8D46E896D7BB}"/>
              </a:ext>
            </a:extLst>
          </p:cNvPr>
          <p:cNvSpPr/>
          <p:nvPr/>
        </p:nvSpPr>
        <p:spPr>
          <a:xfrm>
            <a:off x="300055" y="4372294"/>
            <a:ext cx="2656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JAIRO FRANCISCO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SEOANES LEON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2BFFA08-D052-44ED-AFDE-92C8E1AB8019}"/>
              </a:ext>
            </a:extLst>
          </p:cNvPr>
          <p:cNvSpPr/>
          <p:nvPr/>
        </p:nvSpPr>
        <p:spPr>
          <a:xfrm>
            <a:off x="266924" y="5203291"/>
            <a:ext cx="2723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jairoseoanes@unicesar.edu.co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(300) 600 06 70</a:t>
            </a:r>
            <a:endParaRPr lang="es-CO" sz="1400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F86DACD-D34E-4976-950E-8DBECE5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75012"/>
              </p:ext>
            </p:extLst>
          </p:nvPr>
        </p:nvGraphicFramePr>
        <p:xfrm>
          <a:off x="3390181" y="178214"/>
          <a:ext cx="8617789" cy="12433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Educación formal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4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Ingeniero de sistemas</a:t>
                      </a:r>
                      <a:r>
                        <a:rPr lang="es-CO" sz="1400" dirty="0">
                          <a:effectLst/>
                        </a:rPr>
                        <a:t>, 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Feb 2002 – Jun 2009.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dirty="0">
                          <a:effectLst/>
                        </a:rPr>
                        <a:t>MsC en Ingeniería de Sistemas y Computación</a:t>
                      </a:r>
                      <a:r>
                        <a:rPr lang="es-CO" sz="1400" dirty="0">
                          <a:effectLst/>
                        </a:rPr>
                        <a:t>, </a:t>
                      </a:r>
                      <a:r>
                        <a:rPr lang="es-CO" sz="1400" kern="1200" dirty="0">
                          <a:effectLst/>
                        </a:rPr>
                        <a:t>Universidad Nacional de Colombia, Bogotá, Feb 2011 – Mar 2015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PhD Ciencia, Tecnologia e innovación, Urbe, Venezuela, Mayo 2024</a:t>
                      </a:r>
                      <a:endParaRPr lang="es-CO" sz="1800" b="1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E9D3B83C-8D75-42F7-A905-1B3FBE41A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90704"/>
              </p:ext>
            </p:extLst>
          </p:nvPr>
        </p:nvGraphicFramePr>
        <p:xfrm>
          <a:off x="3341793" y="1467975"/>
          <a:ext cx="8514272" cy="398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4272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49676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dirty="0">
                          <a:solidFill>
                            <a:schemeClr val="accent1"/>
                          </a:solidFill>
                          <a:effectLst/>
                        </a:rPr>
                        <a:t>Formación complementaria</a:t>
                      </a:r>
                      <a:endParaRPr lang="es-CO" sz="1200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171450" indent="-1714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O" sz="500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2842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Graduate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Cloud Foundations,</a:t>
                      </a:r>
                      <a:r>
                        <a:rPr lang="es-CO" sz="1400" b="0" dirty="0">
                          <a:solidFill>
                            <a:schemeClr val="tx1"/>
                          </a:solidFill>
                          <a:effectLst/>
                        </a:rPr>
                        <a:t> 2022                    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https://www.credly.com/go/p3Uwht36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s-CO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 Cloud Engineer Path -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Academy, 2022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https://www.cloudskillsboost.google/public_profiles/c7e7936c-3e37-4bad-b822-74d40c49d0db</a:t>
                      </a:r>
                      <a:endParaRPr lang="en-US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2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32093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Fundamentos De Programación Con Énfasis En Cloud Computing – 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Academy y Misión Tic 2022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77986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 Computing Foundations –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Academy, 2022</a:t>
                      </a:r>
                      <a:endParaRPr lang="es-CO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07024"/>
                  </a:ext>
                </a:extLst>
              </a:tr>
              <a:tr h="363929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Aplicación de cloud: retos y oportunidades de mejora para las empresas de software gestionando la computación en la nube – </a:t>
                      </a:r>
                      <a:r>
                        <a:rPr lang="es-ES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Fedesoft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2023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s-E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Desarrollo De Aplicaciones Web En Angular, Para El Nivel </a:t>
                      </a:r>
                      <a:r>
                        <a:rPr lang="es-ES" sz="1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</a:t>
                      </a:r>
                      <a:r>
                        <a:rPr lang="es-E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Universidad EAFIT,  2023 </a:t>
                      </a: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endParaRPr lang="es-CO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Scrum Foundations –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Intelligent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Training - </a:t>
                      </a:r>
                      <a:r>
                        <a:rPr lang="es-CO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MinTic</a:t>
                      </a:r>
                      <a:r>
                        <a:rPr lang="es-CO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2023</a:t>
                      </a:r>
                    </a:p>
                  </a:txBody>
                  <a:tcPr marL="89535" marR="8953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62892"/>
                  </a:ext>
                </a:extLst>
              </a:tr>
            </a:tbl>
          </a:graphicData>
        </a:graphic>
      </p:graphicFrame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6CCB9D7C-FCF5-46D5-9558-727A06D5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8587"/>
              </p:ext>
            </p:extLst>
          </p:nvPr>
        </p:nvGraphicFramePr>
        <p:xfrm>
          <a:off x="3390180" y="5540441"/>
          <a:ext cx="8617789" cy="11114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17789">
                  <a:extLst>
                    <a:ext uri="{9D8B030D-6E8A-4147-A177-3AD203B41FA5}">
                      <a16:colId xmlns:a16="http://schemas.microsoft.com/office/drawing/2014/main" val="3037044111"/>
                    </a:ext>
                  </a:extLst>
                </a:gridCol>
              </a:tblGrid>
              <a:tr h="56861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24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Experiencia profesional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2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500" dirty="0"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199199"/>
                  </a:ext>
                </a:extLst>
              </a:tr>
              <a:tr h="3817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dirty="0">
                          <a:effectLst/>
                        </a:rPr>
                        <a:t>Universidad Popular del Cesar sede Valledupar,  </a:t>
                      </a:r>
                      <a:r>
                        <a:rPr lang="es-CO" sz="1400" kern="1200" dirty="0">
                          <a:effectLst/>
                        </a:rPr>
                        <a:t>marzo del 2013.</a:t>
                      </a:r>
                    </a:p>
                    <a:p>
                      <a:pPr marL="285750" indent="-285750" algn="l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s-CO" sz="1400" kern="1200" dirty="0">
                          <a:effectLst/>
                        </a:rPr>
                        <a:t>Rama judicial Seccional Cesar, SRPA Valledupar, Junio del 2009</a:t>
                      </a:r>
                      <a:endParaRPr lang="es-CO" sz="18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9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F346B22-7434-44E3-B260-3D5059097BFD}"/>
              </a:ext>
            </a:extLst>
          </p:cNvPr>
          <p:cNvSpPr/>
          <p:nvPr/>
        </p:nvSpPr>
        <p:spPr>
          <a:xfrm>
            <a:off x="526226" y="1731574"/>
            <a:ext cx="11335573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CRONOGRAMA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FF2702-4696-4CF3-9BB4-4ABFC34104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6"/>
          <a:stretch/>
        </p:blipFill>
        <p:spPr>
          <a:xfrm>
            <a:off x="245890" y="2399072"/>
            <a:ext cx="6087713" cy="9130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1A4DFC-DB63-4847-9913-7549F5591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986" y="2399072"/>
            <a:ext cx="5223719" cy="4408270"/>
          </a:xfrm>
          <a:prstGeom prst="rect">
            <a:avLst/>
          </a:prstGeom>
        </p:spPr>
      </p:pic>
      <p:sp>
        <p:nvSpPr>
          <p:cNvPr id="10" name="Flecha: doblada 9">
            <a:extLst>
              <a:ext uri="{FF2B5EF4-FFF2-40B4-BE49-F238E27FC236}">
                <a16:creationId xmlns:a16="http://schemas.microsoft.com/office/drawing/2014/main" id="{B126A1EC-AB4E-4D9A-A236-E6C111BF8AE9}"/>
              </a:ext>
            </a:extLst>
          </p:cNvPr>
          <p:cNvSpPr/>
          <p:nvPr/>
        </p:nvSpPr>
        <p:spPr>
          <a:xfrm flipV="1">
            <a:off x="5167605" y="3545831"/>
            <a:ext cx="1068637" cy="1277953"/>
          </a:xfrm>
          <a:prstGeom prst="bentArrow">
            <a:avLst/>
          </a:prstGeom>
          <a:solidFill>
            <a:schemeClr val="accent4">
              <a:alpha val="5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7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F346B22-7434-44E3-B260-3D5059097BFD}"/>
              </a:ext>
            </a:extLst>
          </p:cNvPr>
          <p:cNvSpPr/>
          <p:nvPr/>
        </p:nvSpPr>
        <p:spPr>
          <a:xfrm>
            <a:off x="526226" y="1731574"/>
            <a:ext cx="11335573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Distribución – </a:t>
            </a:r>
            <a:r>
              <a:rPr lang="es-ES" sz="2800" b="1" dirty="0">
                <a:solidFill>
                  <a:schemeClr val="accent4"/>
                </a:solidFill>
              </a:rPr>
              <a:t>Cronograma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BFFCC36-1B11-46EF-94FD-5CAB1C9777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24373"/>
              </p:ext>
            </p:extLst>
          </p:nvPr>
        </p:nvGraphicFramePr>
        <p:xfrm>
          <a:off x="2817392" y="2678603"/>
          <a:ext cx="5659718" cy="3724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2" name="Grupo 41">
            <a:extLst>
              <a:ext uri="{FF2B5EF4-FFF2-40B4-BE49-F238E27FC236}">
                <a16:creationId xmlns:a16="http://schemas.microsoft.com/office/drawing/2014/main" id="{278CFC24-4E39-4D0A-A3F3-DB1E992E11CC}"/>
              </a:ext>
            </a:extLst>
          </p:cNvPr>
          <p:cNvGrpSpPr/>
          <p:nvPr/>
        </p:nvGrpSpPr>
        <p:grpSpPr>
          <a:xfrm>
            <a:off x="6730171" y="2391443"/>
            <a:ext cx="5383576" cy="1659895"/>
            <a:chOff x="6730171" y="2391443"/>
            <a:chExt cx="5383576" cy="1659895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92415FE-FD78-4827-93CD-22336D3E2633}"/>
                </a:ext>
              </a:extLst>
            </p:cNvPr>
            <p:cNvSpPr/>
            <p:nvPr/>
          </p:nvSpPr>
          <p:spPr>
            <a:xfrm>
              <a:off x="6850147" y="2435511"/>
              <a:ext cx="252446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1200" b="1" dirty="0"/>
                <a:t>Unidad 1. Intro. a POO y UML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1200" dirty="0"/>
                <a:t>Pilares de POO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1200" dirty="0"/>
                <a:t>UML Básico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1200" dirty="0"/>
                <a:t>Sintaxis Básica java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1200" dirty="0"/>
                <a:t>POO con Java</a:t>
              </a:r>
            </a:p>
            <a:p>
              <a:endParaRPr lang="es-MX" sz="1200" b="1" dirty="0"/>
            </a:p>
            <a:p>
              <a:r>
                <a:rPr lang="es-MX" sz="1200" b="1" dirty="0"/>
                <a:t>Taller 1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0CA34C1-57AB-4E1C-ABD2-892146F5158D}"/>
                </a:ext>
              </a:extLst>
            </p:cNvPr>
            <p:cNvSpPr/>
            <p:nvPr/>
          </p:nvSpPr>
          <p:spPr>
            <a:xfrm>
              <a:off x="9374608" y="2435511"/>
              <a:ext cx="2739139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1100" b="1" dirty="0"/>
                <a:t>Unidad 2. Introducción A Los Patrones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1100" dirty="0"/>
                <a:t>Principios de diseño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1100" dirty="0"/>
                <a:t>Definición de Patrón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1100" dirty="0"/>
                <a:t>Clasificación de patrones de diseño.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1100" dirty="0"/>
                <a:t>Ventajas de los patrones de diseño.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1100" dirty="0"/>
                <a:t>Tipos de Patrones de Diseño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MX" sz="1100" dirty="0"/>
                <a:t>Anti patrones de diseño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s-MX" sz="1100" dirty="0"/>
            </a:p>
            <a:p>
              <a:r>
                <a:rPr lang="es-MX" sz="1100" b="1" dirty="0"/>
                <a:t>Taller 2</a:t>
              </a:r>
              <a:endParaRPr lang="es-CO" sz="1100" b="1" dirty="0"/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CE2B76C1-116E-4137-8034-91A610643269}"/>
                </a:ext>
              </a:extLst>
            </p:cNvPr>
            <p:cNvCxnSpPr/>
            <p:nvPr/>
          </p:nvCxnSpPr>
          <p:spPr>
            <a:xfrm>
              <a:off x="6730171" y="2391443"/>
              <a:ext cx="5133860" cy="0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5E636BA2-74D9-459F-948E-E54095E5BACF}"/>
                </a:ext>
              </a:extLst>
            </p:cNvPr>
            <p:cNvCxnSpPr/>
            <p:nvPr/>
          </p:nvCxnSpPr>
          <p:spPr>
            <a:xfrm>
              <a:off x="6807678" y="4051338"/>
              <a:ext cx="5133860" cy="0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7131D25-C10B-4BE6-96F8-0421D2E17AE8}"/>
              </a:ext>
            </a:extLst>
          </p:cNvPr>
          <p:cNvGrpSpPr/>
          <p:nvPr/>
        </p:nvGrpSpPr>
        <p:grpSpPr>
          <a:xfrm>
            <a:off x="105404" y="3570269"/>
            <a:ext cx="4610069" cy="1836319"/>
            <a:chOff x="105404" y="3570269"/>
            <a:chExt cx="4610069" cy="1836319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427E704-402A-4122-91DF-7CB9103AC3A1}"/>
                </a:ext>
              </a:extLst>
            </p:cNvPr>
            <p:cNvSpPr/>
            <p:nvPr/>
          </p:nvSpPr>
          <p:spPr>
            <a:xfrm>
              <a:off x="144157" y="3635163"/>
              <a:ext cx="2312857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1200" b="1" dirty="0"/>
                <a:t>Unidad 3. Patrones creacionales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/>
                <a:t>Singleton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/>
                <a:t>Factory Method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/>
                <a:t>Protoype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/>
                <a:t>Abstract Factory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/>
                <a:t>Builder</a:t>
              </a:r>
              <a:endParaRPr lang="es-CO" sz="1200" b="1" dirty="0"/>
            </a:p>
            <a:p>
              <a:endParaRPr lang="es-MX" sz="1200" b="1" dirty="0"/>
            </a:p>
            <a:p>
              <a:r>
                <a:rPr lang="es-MX" sz="1200" b="1" dirty="0"/>
                <a:t>Taller 3</a:t>
              </a:r>
              <a:endParaRPr lang="es-CO" sz="1200" b="1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E899021-9DF1-432D-89BD-9D228E5BDE3F}"/>
                </a:ext>
              </a:extLst>
            </p:cNvPr>
            <p:cNvSpPr/>
            <p:nvPr/>
          </p:nvSpPr>
          <p:spPr>
            <a:xfrm>
              <a:off x="2457015" y="3635163"/>
              <a:ext cx="225845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1200" b="1" dirty="0"/>
                <a:t>Unidad 4. Patrones estructurales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>
                  <a:solidFill>
                    <a:schemeClr val="dk1"/>
                  </a:solidFill>
                </a:rPr>
                <a:t>Adapter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>
                  <a:solidFill>
                    <a:schemeClr val="dk1"/>
                  </a:solidFill>
                </a:rPr>
                <a:t>Bridge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>
                  <a:solidFill>
                    <a:schemeClr val="dk1"/>
                  </a:solidFill>
                </a:rPr>
                <a:t>Composite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>
                  <a:solidFill>
                    <a:schemeClr val="dk1"/>
                  </a:solidFill>
                </a:rPr>
                <a:t>Decorator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>
                  <a:solidFill>
                    <a:schemeClr val="dk1"/>
                  </a:solidFill>
                </a:rPr>
                <a:t>Facade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>
                  <a:solidFill>
                    <a:schemeClr val="dk1"/>
                  </a:solidFill>
                </a:rPr>
                <a:t>Flyweight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sz="1200" dirty="0">
                  <a:solidFill>
                    <a:schemeClr val="dk1"/>
                  </a:solidFill>
                </a:rPr>
                <a:t>Proxy</a:t>
              </a:r>
              <a:endParaRPr lang="es-MX" sz="1200" dirty="0">
                <a:solidFill>
                  <a:schemeClr val="dk1"/>
                </a:solidFill>
              </a:endParaRPr>
            </a:p>
            <a:p>
              <a:r>
                <a:rPr lang="es-MX" sz="1200" b="1" dirty="0"/>
                <a:t>Taller 4</a:t>
              </a:r>
              <a:endParaRPr lang="es-CO" sz="1200" b="1" dirty="0"/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76CCD647-27FA-4EC3-AFAA-3EC96DE63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5404" y="3570269"/>
              <a:ext cx="4432200" cy="0"/>
            </a:xfrm>
            <a:prstGeom prst="line">
              <a:avLst/>
            </a:prstGeom>
            <a:ln w="2857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FAF7E344-E9AF-432E-BBA7-764E1D7AC55B}"/>
                </a:ext>
              </a:extLst>
            </p:cNvPr>
            <p:cNvCxnSpPr>
              <a:cxnSpLocks/>
            </p:cNvCxnSpPr>
            <p:nvPr/>
          </p:nvCxnSpPr>
          <p:spPr>
            <a:xfrm>
              <a:off x="144158" y="5406588"/>
              <a:ext cx="4354693" cy="0"/>
            </a:xfrm>
            <a:prstGeom prst="line">
              <a:avLst/>
            </a:prstGeom>
            <a:ln w="2857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5D46FEF1-3A88-4473-904B-C1D03E554622}"/>
              </a:ext>
            </a:extLst>
          </p:cNvPr>
          <p:cNvGrpSpPr/>
          <p:nvPr/>
        </p:nvGrpSpPr>
        <p:grpSpPr>
          <a:xfrm>
            <a:off x="6526655" y="4769017"/>
            <a:ext cx="5185188" cy="1659895"/>
            <a:chOff x="6526655" y="4769017"/>
            <a:chExt cx="5185188" cy="165989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D08949A0-AA46-4C1A-8B32-CF40BDB9FD54}"/>
                </a:ext>
              </a:extLst>
            </p:cNvPr>
            <p:cNvGrpSpPr/>
            <p:nvPr/>
          </p:nvGrpSpPr>
          <p:grpSpPr>
            <a:xfrm>
              <a:off x="6854597" y="4859252"/>
              <a:ext cx="4857246" cy="1569660"/>
              <a:chOff x="7438745" y="4551435"/>
              <a:chExt cx="4857246" cy="1569660"/>
            </a:xfrm>
          </p:grpSpPr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E671C27A-42C7-40C3-9427-4172F4F8DC95}"/>
                  </a:ext>
                </a:extLst>
              </p:cNvPr>
              <p:cNvSpPr/>
              <p:nvPr/>
            </p:nvSpPr>
            <p:spPr>
              <a:xfrm>
                <a:off x="7438745" y="4551435"/>
                <a:ext cx="48572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MX" sz="1200" b="1" dirty="0"/>
                  <a:t>Unidad 5. Patrones de comportamiento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200" dirty="0" err="1"/>
                  <a:t>Chain</a:t>
                </a:r>
                <a:r>
                  <a:rPr lang="es-CO" sz="1200" dirty="0"/>
                  <a:t> </a:t>
                </a:r>
                <a:r>
                  <a:rPr lang="es-CO" sz="1200" dirty="0" err="1"/>
                  <a:t>of</a:t>
                </a:r>
                <a:r>
                  <a:rPr lang="es-CO" sz="1200" dirty="0"/>
                  <a:t> </a:t>
                </a:r>
                <a:r>
                  <a:rPr lang="es-CO" sz="1200" dirty="0" err="1"/>
                  <a:t>Responsability</a:t>
                </a:r>
                <a:r>
                  <a:rPr lang="es-CO" sz="1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200" dirty="0" err="1"/>
                  <a:t>Interpreter</a:t>
                </a:r>
                <a:endParaRPr lang="es-CO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200" dirty="0" err="1"/>
                  <a:t>Strategy</a:t>
                </a:r>
                <a:endParaRPr lang="es-CO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200" dirty="0" err="1"/>
                  <a:t>Iterator</a:t>
                </a:r>
                <a:endParaRPr lang="es-CO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200" dirty="0" err="1"/>
                  <a:t>Mediatr</a:t>
                </a:r>
                <a:endParaRPr lang="es-CO" sz="1200" dirty="0"/>
              </a:p>
              <a:p>
                <a:endParaRPr lang="es-MX" sz="1200" b="1" dirty="0"/>
              </a:p>
              <a:p>
                <a:r>
                  <a:rPr lang="es-MX" sz="1200" b="1" dirty="0"/>
                  <a:t> Taller 5</a:t>
                </a:r>
                <a:endParaRPr lang="es-CO" sz="1200" b="1" dirty="0"/>
              </a:p>
            </p:txBody>
          </p:sp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3AF5B273-1170-4B1B-9B3C-76E5E9E2C6D0}"/>
                  </a:ext>
                </a:extLst>
              </p:cNvPr>
              <p:cNvSpPr/>
              <p:nvPr/>
            </p:nvSpPr>
            <p:spPr>
              <a:xfrm>
                <a:off x="9660367" y="4736100"/>
                <a:ext cx="193637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200" dirty="0"/>
                  <a:t>Momento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200" dirty="0" err="1"/>
                  <a:t>Observer</a:t>
                </a:r>
                <a:endParaRPr lang="es-CO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200" dirty="0" err="1"/>
                  <a:t>State</a:t>
                </a:r>
                <a:endParaRPr lang="es-CO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200" dirty="0" err="1"/>
                  <a:t>Template</a:t>
                </a:r>
                <a:r>
                  <a:rPr lang="es-CO" sz="1200" dirty="0"/>
                  <a:t> Method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sz="1200" dirty="0" err="1"/>
                  <a:t>Visitor</a:t>
                </a:r>
                <a:endParaRPr lang="es-CO" sz="1200" dirty="0"/>
              </a:p>
            </p:txBody>
          </p:sp>
        </p:grp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270E62E6-CD30-480D-8AA4-3251516F035E}"/>
                </a:ext>
              </a:extLst>
            </p:cNvPr>
            <p:cNvCxnSpPr>
              <a:cxnSpLocks/>
            </p:cNvCxnSpPr>
            <p:nvPr/>
          </p:nvCxnSpPr>
          <p:spPr>
            <a:xfrm>
              <a:off x="6526655" y="4769017"/>
              <a:ext cx="4120913" cy="0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40000"/>
                  <a:lumOff val="6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33ECA5C2-CD0F-4043-B44D-D5B08202DBE1}"/>
                </a:ext>
              </a:extLst>
            </p:cNvPr>
            <p:cNvCxnSpPr>
              <a:cxnSpLocks/>
            </p:cNvCxnSpPr>
            <p:nvPr/>
          </p:nvCxnSpPr>
          <p:spPr>
            <a:xfrm>
              <a:off x="6558928" y="6428912"/>
              <a:ext cx="4166147" cy="0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40000"/>
                  <a:lumOff val="6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655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75893" y="947246"/>
            <a:ext cx="9440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DE PATRONES DE DISEÑO DE SOFTWARE</a:t>
            </a:r>
          </a:p>
        </p:txBody>
      </p:sp>
      <p:pic>
        <p:nvPicPr>
          <p:cNvPr id="13" name="Imagen 12">
            <a:hlinkClick r:id="" action="ppaction://hlinkshowjump?jump=previous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>
            <a:off x="244698" y="6121096"/>
            <a:ext cx="563059" cy="563039"/>
          </a:xfrm>
          <a:prstGeom prst="rect">
            <a:avLst/>
          </a:prstGeom>
        </p:spPr>
      </p:pic>
      <p:pic>
        <p:nvPicPr>
          <p:cNvPr id="14" name="Imagen 13">
            <a:hlinkClick r:id="" action="ppaction://hlinkshowjump?jump=nextslid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98" b="52005"/>
          <a:stretch/>
        </p:blipFill>
        <p:spPr>
          <a:xfrm rot="10800000">
            <a:off x="881418" y="6121095"/>
            <a:ext cx="563059" cy="56303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F346B22-7434-44E3-B260-3D5059097BFD}"/>
              </a:ext>
            </a:extLst>
          </p:cNvPr>
          <p:cNvSpPr/>
          <p:nvPr/>
        </p:nvSpPr>
        <p:spPr>
          <a:xfrm>
            <a:off x="526226" y="1731574"/>
            <a:ext cx="11335573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Bibliografía</a:t>
            </a:r>
          </a:p>
        </p:txBody>
      </p:sp>
      <p:pic>
        <p:nvPicPr>
          <p:cNvPr id="1026" name="Picture 2" descr="Amazon.com: Design Patterns: Elements of Reusable Object-Oriented Software:  8601419047741: Erich Gamma, Richard Helm, Ralph Johnson, John Vlissides, ...">
            <a:extLst>
              <a:ext uri="{FF2B5EF4-FFF2-40B4-BE49-F238E27FC236}">
                <a16:creationId xmlns:a16="http://schemas.microsoft.com/office/drawing/2014/main" id="{950AD6F7-0C04-4D04-AEB8-32A8238E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4" y="2649300"/>
            <a:ext cx="2394206" cy="30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3EBE196-F0CA-4CD8-A17D-C59928A6A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506" y="2671014"/>
            <a:ext cx="2090169" cy="2968502"/>
          </a:xfrm>
          <a:prstGeom prst="rect">
            <a:avLst/>
          </a:prstGeom>
        </p:spPr>
      </p:pic>
      <p:pic>
        <p:nvPicPr>
          <p:cNvPr id="1028" name="Picture 4" descr="Introducción a los Patrones de Diseño: Un Enfoque Práctico">
            <a:extLst>
              <a:ext uri="{FF2B5EF4-FFF2-40B4-BE49-F238E27FC236}">
                <a16:creationId xmlns:a16="http://schemas.microsoft.com/office/drawing/2014/main" id="{657B7D8A-6B49-4C64-8D92-25344BCE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918" y="2670420"/>
            <a:ext cx="2407785" cy="296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C59445F-6148-45A2-B449-2C893AADF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513" y="2649300"/>
            <a:ext cx="2133745" cy="29896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B0258B-681B-4270-AD4B-7DCFF69F8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069" y="2460384"/>
            <a:ext cx="2748346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5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5157</TotalTime>
  <Words>371</Words>
  <Application>Microsoft Office PowerPoint</Application>
  <PresentationFormat>Panorámica</PresentationFormat>
  <Paragraphs>86</Paragraphs>
  <Slides>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Técnico Sistemas Centro Servicios Sistema Penal Adolescentes - Cesar - Valledupar</cp:lastModifiedBy>
  <cp:revision>342</cp:revision>
  <dcterms:created xsi:type="dcterms:W3CDTF">2020-04-21T17:48:51Z</dcterms:created>
  <dcterms:modified xsi:type="dcterms:W3CDTF">2024-11-18T17:55:57Z</dcterms:modified>
</cp:coreProperties>
</file>